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96" r:id="rId5"/>
    <p:sldId id="257" r:id="rId6"/>
    <p:sldId id="297" r:id="rId7"/>
    <p:sldId id="258" r:id="rId8"/>
    <p:sldId id="259" r:id="rId9"/>
    <p:sldId id="260" r:id="rId10"/>
    <p:sldId id="292" r:id="rId11"/>
    <p:sldId id="262" r:id="rId12"/>
    <p:sldId id="261" r:id="rId13"/>
    <p:sldId id="263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95" r:id="rId24"/>
    <p:sldId id="298" r:id="rId25"/>
    <p:sldId id="28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00"/>
    <a:srgbClr val="6600FF"/>
    <a:srgbClr val="003399"/>
    <a:srgbClr val="FF6600"/>
    <a:srgbClr val="000099"/>
    <a:srgbClr val="660033"/>
    <a:srgbClr val="660066"/>
    <a:srgbClr val="0099FF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3" autoAdjust="0"/>
    <p:restoredTop sz="94660"/>
  </p:normalViewPr>
  <p:slideViewPr>
    <p:cSldViewPr showGuides="1">
      <p:cViewPr varScale="1">
        <p:scale>
          <a:sx n="81" d="100"/>
          <a:sy n="81" d="100"/>
        </p:scale>
        <p:origin x="1483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EB5B2-C2E6-4AE7-971C-F7776A1C5BB9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88CBB-E8DF-4E69-AF8E-FCA40681B06D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88CBB-E8DF-4E69-AF8E-FCA40681B06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88CBB-E8DF-4E69-AF8E-FCA40681B06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5EC6-F63D-4F91-9CA2-048ADBD1F9DE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FC4CF-79E8-4685-B7C3-A40F151C6800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16824-AA70-493F-9099-084384F9A294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6764-105E-448D-8B0C-6DFC62951719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F0461-3385-4F80-8730-3A19EA8D57DE}" type="datetime1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D1DB8-B8FB-49C5-A135-4A965F731FC1}" type="datetime1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8668-AFCB-4B85-848B-93811A510B10}" type="datetime1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6CBB-9A68-4207-9180-844A832CE2CF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9511-C727-4FD9-A0D6-2A2C9780D87C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D615-4192-4EA6-A841-6F9675DA46E2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D2BD-DC7E-4F34-87C7-B7502E43D96A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E5403-7F8A-456D-8027-C4E40F46B20F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sz="4800" b="1" u="sng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u="sng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LIC’s whole life plan</a:t>
            </a:r>
            <a:br>
              <a:rPr lang="en-US" sz="48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 E </a:t>
            </a:r>
            <a:r>
              <a:rPr lang="en-US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 A N  U M A N G</a:t>
            </a:r>
            <a:b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3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Tax Free Guaranteed Regular yearly income life long!</a:t>
            </a:r>
            <a:br>
              <a:rPr lang="en-US" sz="3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3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Best and safe method for Estate Creation.</a:t>
            </a:r>
            <a:br>
              <a:rPr lang="en-US" sz="3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32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35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35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Why JEEVAN UMANG?</a:t>
            </a:r>
            <a:endParaRPr lang="en-US" b="1" dirty="0">
              <a:solidFill>
                <a:srgbClr val="FF006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our country, the concept of Pension has vanished from 2004, and it is our responsibility to create a regular income for us post retirement to lead an independent life till we survive. 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Jeevan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Umang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 the best option that gives you a tax free and risk free yearly income till your Age 100!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 at entry: </a:t>
            </a:r>
            <a:b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Minimum 90 days </a:t>
            </a:r>
            <a:b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old child and </a:t>
            </a:r>
            <a:b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maximum age 55.</a:t>
            </a:r>
            <a:endParaRPr lang="en-US" b="1" dirty="0">
              <a:solidFill>
                <a:srgbClr val="66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b="1" dirty="0">
                <a:solidFill>
                  <a:srgbClr val="FF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Any Bread winner can take this policy on his own name, for his Spouse, minor son or daughter, </a:t>
            </a:r>
            <a:br>
              <a:rPr lang="en-US" b="1" dirty="0">
                <a:solidFill>
                  <a:srgbClr val="FF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even major students.</a:t>
            </a:r>
            <a:endParaRPr lang="en-US" b="1" dirty="0">
              <a:solidFill>
                <a:srgbClr val="FF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685800" y="2209800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Policy Term: 100 minus Age at entry.</a:t>
            </a:r>
            <a:br>
              <a:rPr lang="en-US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Premium Paying Term:</a:t>
            </a:r>
            <a:br>
              <a:rPr lang="en-US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15, 20, 25 </a:t>
            </a:r>
            <a:br>
              <a:rPr lang="en-US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30 years</a:t>
            </a:r>
            <a:r>
              <a:rPr lang="en-US" b="1" dirty="0">
                <a:solidFill>
                  <a:srgbClr val="FF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b="1" dirty="0">
              <a:solidFill>
                <a:srgbClr val="FF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Minimum Sum Assured </a:t>
            </a:r>
            <a:b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Rs.2 lakhs </a:t>
            </a:r>
            <a:b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such maximum limit for sum assured, but depends on Income.</a:t>
            </a:r>
            <a:endParaRPr lang="en-US" b="1" dirty="0">
              <a:solidFill>
                <a:srgbClr val="66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8% of Sum Assured will be paid </a:t>
            </a:r>
            <a:br>
              <a:rPr lang="en-US" sz="49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9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EVERY YEAR after the premium paying term, till Age 100.</a:t>
            </a:r>
            <a:br>
              <a:rPr lang="en-US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 is Tax Free!!</a:t>
            </a:r>
            <a:endParaRPr lang="en-US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66"/>
                </a:solidFill>
              </a:rPr>
              <a:t>8% Post Tax</a:t>
            </a:r>
            <a:br>
              <a:rPr lang="en-US" b="1" dirty="0">
                <a:solidFill>
                  <a:srgbClr val="FF0066"/>
                </a:solidFill>
              </a:rPr>
            </a:br>
            <a:r>
              <a:rPr lang="en-US" b="1" dirty="0">
                <a:solidFill>
                  <a:srgbClr val="FF0066"/>
                </a:solidFill>
              </a:rPr>
              <a:t> </a:t>
            </a:r>
            <a:r>
              <a:rPr lang="en-US" b="1" u="sng" dirty="0">
                <a:solidFill>
                  <a:srgbClr val="6600FF"/>
                </a:solidFill>
              </a:rPr>
              <a:t>Pre Tax Rate</a:t>
            </a:r>
            <a:r>
              <a:rPr lang="en-US" b="1" dirty="0">
                <a:solidFill>
                  <a:srgbClr val="6600FF"/>
                </a:solidFill>
              </a:rPr>
              <a:t>                     </a:t>
            </a:r>
            <a:r>
              <a:rPr lang="en-US" b="1" u="sng" dirty="0">
                <a:solidFill>
                  <a:srgbClr val="6600FF"/>
                </a:solidFill>
              </a:rPr>
              <a:t>Tax Slab</a:t>
            </a:r>
            <a:br>
              <a:rPr lang="en-US" u="sng" dirty="0"/>
            </a:br>
            <a:r>
              <a:rPr lang="en-US" dirty="0"/>
              <a:t>10.13%                               20.80%</a:t>
            </a:r>
            <a:br>
              <a:rPr lang="en-US" dirty="0"/>
            </a:br>
            <a:r>
              <a:rPr lang="en-US" dirty="0"/>
              <a:t>11.62%                               31.20%</a:t>
            </a:r>
            <a:br>
              <a:rPr lang="en-US" dirty="0"/>
            </a:br>
            <a:r>
              <a:rPr lang="en-US" dirty="0"/>
              <a:t> 12.18%                              34.32%</a:t>
            </a:r>
            <a:br>
              <a:rPr lang="en-US" dirty="0"/>
            </a:br>
            <a:r>
              <a:rPr lang="en-US" dirty="0"/>
              <a:t> 12.50%                             35.88%</a:t>
            </a:r>
            <a:br>
              <a:rPr lang="en-US" dirty="0"/>
            </a:br>
            <a:r>
              <a:rPr lang="en-US" dirty="0"/>
              <a:t>  14.04%                              42.70%      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                                              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Even if premium discontinued after      certain years, the policy earns bonus.</a:t>
            </a:r>
            <a:b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 premium to be contributed for minimum 2 years</a:t>
            </a:r>
            <a:r>
              <a:rPr lang="en-US" dirty="0"/>
              <a:t>!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3333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Life Insurance cover increases every year from second year onwards, till Age 100!</a:t>
            </a:r>
            <a:endParaRPr lang="en-US" b="1" dirty="0">
              <a:solidFill>
                <a:srgbClr val="3333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case of discontinued policy, 8% </a:t>
            </a:r>
            <a:r>
              <a:rPr lang="en-US" sz="3600" b="1" dirty="0" err="1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p.a</a:t>
            </a:r>
            <a:r>
              <a:rPr lang="en-US" sz="3600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will be paid EVERY </a:t>
            </a:r>
            <a:r>
              <a:rPr lang="en-US" sz="3600" b="1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YEAR proportionately on  </a:t>
            </a:r>
            <a:r>
              <a:rPr lang="en-US" sz="3600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Sum Assured, after the premium paying term till </a:t>
            </a:r>
            <a:br>
              <a:rPr lang="en-US" sz="3600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600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 100!!</a:t>
            </a:r>
            <a:endParaRPr lang="en-US" sz="3600" b="1" dirty="0">
              <a:solidFill>
                <a:srgbClr val="66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/>
          <a:p>
            <a:endParaRPr lang="en-US" sz="4000" b="1" dirty="0">
              <a:solidFill>
                <a:srgbClr val="66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66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700" b="1" u="sng" dirty="0">
                <a:solidFill>
                  <a:srgbClr val="6600FF"/>
                </a:solidFill>
              </a:rPr>
              <a:t>Illustration:</a:t>
            </a:r>
            <a:br>
              <a:rPr lang="en-US" b="1" dirty="0">
                <a:solidFill>
                  <a:srgbClr val="6600FF"/>
                </a:solidFill>
              </a:rPr>
            </a:br>
            <a:br>
              <a:rPr lang="en-US" b="1" dirty="0">
                <a:solidFill>
                  <a:srgbClr val="6600FF"/>
                </a:solidFill>
              </a:rPr>
            </a:br>
            <a:r>
              <a:rPr lang="en-US" sz="4900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Mr. Arun, aged 35, takes this policy for Rs.50 lakhs for 15 years premium term.</a:t>
            </a:r>
            <a:br>
              <a:rPr lang="en-US" sz="4900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900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4900" b="1" dirty="0">
              <a:solidFill>
                <a:srgbClr val="66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371600" y="2209800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66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Arun invests </a:t>
            </a:r>
            <a:br>
              <a:rPr lang="en-US" b="1" dirty="0">
                <a:solidFill>
                  <a:srgbClr val="66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66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Rs.408825 </a:t>
            </a:r>
            <a:br>
              <a:rPr lang="en-US" b="1" dirty="0">
                <a:solidFill>
                  <a:srgbClr val="66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66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year</a:t>
            </a:r>
            <a:br>
              <a:rPr lang="en-US" b="1" dirty="0">
                <a:solidFill>
                  <a:srgbClr val="66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66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15</a:t>
            </a:r>
            <a:br>
              <a:rPr lang="en-US" b="1" dirty="0">
                <a:solidFill>
                  <a:srgbClr val="66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66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years.</a:t>
            </a:r>
            <a:br>
              <a:rPr lang="en-US" b="1" dirty="0">
                <a:solidFill>
                  <a:srgbClr val="66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b="1" dirty="0">
              <a:solidFill>
                <a:srgbClr val="66006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From 15</a:t>
            </a:r>
            <a:r>
              <a:rPr lang="en-US" b="1" baseline="30000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year onwards Arun will start getting 8% of </a:t>
            </a:r>
            <a:b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Rs 50 lakhs , </a:t>
            </a:r>
            <a:r>
              <a:rPr lang="en-US" b="1" dirty="0" err="1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i.e</a:t>
            </a:r>
            <a: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66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Rs 4 lakhs EVERY YEAR for rest of his life till age 100!</a:t>
            </a:r>
            <a:endParaRPr lang="en-US" b="1" dirty="0">
              <a:solidFill>
                <a:srgbClr val="66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66"/>
                </a:solidFill>
              </a:rPr>
              <a:t> </a:t>
            </a:r>
            <a: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 Rs.4 lakhs from LIC is Tax Free and will be paid EVERY YEAR!!</a:t>
            </a:r>
            <a:endParaRPr lang="en-US" b="1" dirty="0">
              <a:solidFill>
                <a:srgbClr val="FF006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will happen if </a:t>
            </a:r>
            <a:br>
              <a:rPr lang="en-US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Mr. </a:t>
            </a:r>
            <a:r>
              <a:rPr lang="en-US" b="1" dirty="0" err="1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Arun</a:t>
            </a:r>
            <a:r>
              <a:rPr lang="en-US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dies, for example, dies at </a:t>
            </a:r>
            <a:br>
              <a:rPr lang="en-US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 70?</a:t>
            </a:r>
            <a:endParaRPr lang="en-US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371600" y="2362200"/>
            <a:ext cx="7772400" cy="110490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 Nominee (wife or son or daughter) will get Rs.1,85,90,000  </a:t>
            </a:r>
            <a:br>
              <a:rPr lang="en-US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LIC. </a:t>
            </a:r>
            <a:endParaRPr lang="en-US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Rs.18590000 is </a:t>
            </a:r>
            <a:b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addition to </a:t>
            </a:r>
            <a:b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</a:t>
            </a:r>
            <a:b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Mr. Arun got already from LIC @ </a:t>
            </a:r>
            <a:b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Rs.4 lakhs EVERY YEAR from his age 50 to 69, </a:t>
            </a:r>
            <a:b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correct?</a:t>
            </a:r>
            <a:endParaRPr lang="en-US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 is Rs.80 lakhs already received by Arun from LIC.</a:t>
            </a:r>
            <a:b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(Rs.4 lakhs x20 years, </a:t>
            </a:r>
            <a:r>
              <a:rPr lang="en-US" b="1" dirty="0" err="1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i.e</a:t>
            </a:r>
            <a: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from age 50 to 69))</a:t>
            </a:r>
            <a:endParaRPr lang="en-US" b="1" dirty="0">
              <a:solidFill>
                <a:srgbClr val="FF006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 the total monetary benefit in case of Arun’s death at age 70 is Rs.80 lakhs Plus </a:t>
            </a:r>
            <a:br>
              <a:rPr lang="en-US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Rs.18590000 </a:t>
            </a:r>
            <a:br>
              <a:rPr lang="en-US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which is </a:t>
            </a:r>
            <a:br>
              <a:rPr lang="en-US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Rs.2,65,90,000</a:t>
            </a:r>
            <a:endParaRPr lang="en-US" b="1" dirty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 E </a:t>
            </a:r>
            <a:r>
              <a:rPr lang="en-US" b="1" dirty="0" err="1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 A N   U M A N G </a:t>
            </a:r>
            <a:b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very much suitable to</a:t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1) Create a guaranteed     regular income for your </a:t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non earning period and</a:t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2) Leave a sizeable Corpus  to your family.</a:t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b="1" dirty="0">
              <a:solidFill>
                <a:srgbClr val="6600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   </a:t>
            </a:r>
            <a:r>
              <a:rPr lang="en-US" b="1" dirty="0">
                <a:solidFill>
                  <a:srgbClr val="FF0066"/>
                </a:solidFill>
              </a:rPr>
              <a:t>Jeevan Umang</a:t>
            </a:r>
            <a:r>
              <a:rPr lang="en-US" dirty="0"/>
              <a:t> is widely proposed by top company Directors, CEOs, Business Owners and Celebrities.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Of course these people take huge sum assured like Rs 2 crores and above.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75A54-FCB8-4D8E-ADA0-FEA7EAF61EF9}" type="slidenum">
              <a:rPr lang="en-US" smtClean="0"/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Please call me or write back to me so that I may be able to explain this to you more particularly to suit your </a:t>
            </a:r>
            <a:br>
              <a:rPr lang="en-US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financial goal. </a:t>
            </a:r>
            <a:br>
              <a:rPr lang="en-US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FF00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 H A N K   Y O U</a:t>
            </a:r>
            <a:endParaRPr lang="en-US" b="1" dirty="0">
              <a:solidFill>
                <a:srgbClr val="FF006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2973</Words>
  <Application>WPS Presentation</Application>
  <PresentationFormat>On-screen Show (4:3)</PresentationFormat>
  <Paragraphs>104</Paragraphs>
  <Slides>23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SimSun</vt:lpstr>
      <vt:lpstr>Wingdings</vt:lpstr>
      <vt:lpstr>Verdana</vt:lpstr>
      <vt:lpstr>Calibri</vt:lpstr>
      <vt:lpstr>Microsoft YaHei</vt:lpstr>
      <vt:lpstr>Arial Unicode MS</vt:lpstr>
      <vt:lpstr>Office Theme</vt:lpstr>
      <vt:lpstr> LIC’s whole life plan   J E E V A N  U M A N G        Tax Free Guaranteed Regular yearly income life long!  Best and safe method for Estate Creation. </vt:lpstr>
      <vt:lpstr>PowerPoint 演示文稿</vt:lpstr>
      <vt:lpstr>Age at entry:  Minimum 90 days  old child and  maximum age 55.</vt:lpstr>
      <vt:lpstr>     Any Bread winner can take this policy on his own name, for his Spouse, minor son or daughter,  and even major students.</vt:lpstr>
      <vt:lpstr>Policy Term: 100 minus Age at entry.  Premium Paying Term: 15, 20, 25  and 30 years.</vt:lpstr>
      <vt:lpstr>  Minimum Sum Assured  Rs.2 lakhs   No such maximum limit for sum assured, but depends on Income.</vt:lpstr>
      <vt:lpstr> 8% of Sum Assured will be paid  EVERY YEAR after the premium paying term, till Age 100.  This is Tax Free!!</vt:lpstr>
      <vt:lpstr>8% Post Tax  Pre Tax Rate                     Tax Slab 10.13%                               20.80% 11.62%                               31.20%  12.18%                              34.32%  12.50%                             35.88%   14.04%                              42.70%      </vt:lpstr>
      <vt:lpstr>Even if premium discontinued after      certain years, the policy earns bonus. But premium to be contributed for minimum 3 years!</vt:lpstr>
      <vt:lpstr>Life Insurance cover increases every year from second year onwards, till Age 100!</vt:lpstr>
      <vt:lpstr>In case of discontinued policy, 8% p.a will be paid EVERY YEAR proportionately on  Sum Assured, after the premium paying term till  Age 100!!</vt:lpstr>
      <vt:lpstr>Illustration:  Mr. Arun, aged 35, takes this policy for Rs.50 lakhs for 15 years premium term.  </vt:lpstr>
      <vt:lpstr>Arun invests  Rs.408825  per year for 15  years. </vt:lpstr>
      <vt:lpstr> From 15th year onwards Arun will start getting 8% of  Rs 50 lakhs , i.e  Rs 4 lakhs EVERY YEAR for rest of his life till age 100!</vt:lpstr>
      <vt:lpstr> This Rs.4 lakhs from LIC is Tax Free and will be paid EVERY YEAR!!</vt:lpstr>
      <vt:lpstr>What will happen if  Mr. Arun dies, for example, dies at  age 70?</vt:lpstr>
      <vt:lpstr>His Nominee (wife or son or daughter) will get Rs.1,85,90,000   from LIC. </vt:lpstr>
      <vt:lpstr>Rs.18590000 is  in addition to  what  Mr. Arun got already from LIC @  Rs.4 lakhs EVERY YEAR from his age 50 to 69,  correct?</vt:lpstr>
      <vt:lpstr>That is Rs.80 lakhs already received by Arun from LIC. (Rs.4 lakhs x20 years, i.e from age 50 to 69))</vt:lpstr>
      <vt:lpstr>So the total monetary benefit in case of Arun’s death at age 70 is Rs.80 lakhs Plus  Rs.18590000  which is  Rs.2,65,90,000</vt:lpstr>
      <vt:lpstr>         J E E V A N   U M A N G  is very much suitable to  1) Create a guaranteed     regular income for your  non earning period and      2) Leave a sizeable Corpus  to your family.  </vt:lpstr>
      <vt:lpstr>   Jeevan Umang is widely proposed by top company Directors, CEOs, Business Owners and Celebrities.  Of course these people take huge sum assured like Rs 2 crores and above.</vt:lpstr>
      <vt:lpstr>Please call me or write back to me so that I may be able to explain this to you more particularly to suit your  financial goal.   T H A N K   Y O 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LIC’s whole life plan   Life long Insurance cover         Tax Free Guaranteed Regular yearly income</dc:title>
  <dc:creator>laptop</dc:creator>
  <cp:lastModifiedBy>R SRINIVASA Rao</cp:lastModifiedBy>
  <cp:revision>81</cp:revision>
  <dcterms:created xsi:type="dcterms:W3CDTF">2020-05-08T05:02:00Z</dcterms:created>
  <dcterms:modified xsi:type="dcterms:W3CDTF">2025-01-28T16:27:24Z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6F42BEA87EBA44BCA7A3684DFE7E3BB1_12</vt:lpwstr>
  </property>
  <property fmtid="{D5CDD505-2E9C-101B-9397-08002B2CF9AE}" pid="3" name="KSOProductBuildVer">
    <vt:lpwstr>1033-12.2.0.19805</vt:lpwstr>
  </property>
</Properties>
</file>